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30EE-368D-49BF-AF42-44B57C582444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C1BA-E7AA-4C57-994B-51054F27C2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E495-2AE5-4074-80B2-186B50908E70}" type="datetimeFigureOut">
              <a:rPr lang="it-IT" smtClean="0"/>
              <a:pPr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42910" y="714356"/>
            <a:ext cx="7929618" cy="4500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85786" y="1071546"/>
            <a:ext cx="75724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PROCESSO/SOTTOPRCESSO</a:t>
            </a:r>
            <a:r>
              <a:rPr lang="it-IT" sz="1400" b="1" dirty="0" smtClean="0"/>
              <a:t>: </a:t>
            </a:r>
            <a:r>
              <a:rPr lang="it-IT" sz="1400" dirty="0" smtClean="0"/>
              <a:t>Inclusione  degli alunni stranieri 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</a:t>
            </a:r>
            <a:r>
              <a:rPr lang="it-IT" sz="1400" b="1" dirty="0" smtClean="0"/>
              <a:t>PROCESSO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LIVELLO SUPERIORE: </a:t>
            </a:r>
            <a:r>
              <a:rPr lang="it-IT" sz="1400" dirty="0" smtClean="0"/>
              <a:t> </a:t>
            </a:r>
            <a:r>
              <a:rPr lang="it-IT" sz="1400" dirty="0" smtClean="0"/>
              <a:t>Protocollo di accoglienza inclusione 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b="1" dirty="0"/>
          </a:p>
          <a:p>
            <a:endParaRPr lang="it-IT" sz="1400" b="1" dirty="0" smtClean="0"/>
          </a:p>
          <a:p>
            <a:r>
              <a:rPr lang="it-IT" sz="1400" b="1" dirty="0" smtClean="0"/>
              <a:t>INIZIO PROCESSO: </a:t>
            </a:r>
            <a:r>
              <a:rPr lang="it-IT" sz="1400" dirty="0" smtClean="0"/>
              <a:t>Settembre               </a:t>
            </a:r>
            <a:r>
              <a:rPr lang="it-IT" sz="1400" b="1" dirty="0" smtClean="0"/>
              <a:t>FINE PROCESSO: </a:t>
            </a:r>
            <a:r>
              <a:rPr lang="it-IT" sz="1400" dirty="0" smtClean="0"/>
              <a:t>Giugno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 smtClean="0"/>
          </a:p>
          <a:p>
            <a:r>
              <a:rPr lang="it-IT" sz="1400" b="1" dirty="0" smtClean="0"/>
              <a:t>OBIETTIVI PRINCIPALI: </a:t>
            </a:r>
            <a:r>
              <a:rPr lang="it-IT" sz="1400" dirty="0" smtClean="0"/>
              <a:t>Creare una modalità valida e condivisa per l’accoglienza degli alunni stranieri e per  realizzare l’inclusione</a:t>
            </a:r>
            <a:endParaRPr lang="it-I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sellaDiTesto 28"/>
          <p:cNvSpPr txBox="1"/>
          <p:nvPr/>
        </p:nvSpPr>
        <p:spPr>
          <a:xfrm>
            <a:off x="3214678" y="4357694"/>
            <a:ext cx="53578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Misurazione: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iniziale </a:t>
            </a:r>
            <a:r>
              <a:rPr lang="it-IT" sz="1200" dirty="0" smtClean="0"/>
              <a:t>attraverso: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Elenco alunni stranieri(Segreteria didattica)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dei </a:t>
            </a:r>
            <a:r>
              <a:rPr lang="it-IT" sz="1200" dirty="0" err="1" smtClean="0"/>
              <a:t>Cdc</a:t>
            </a:r>
            <a:r>
              <a:rPr lang="it-IT" sz="1200" dirty="0" smtClean="0"/>
              <a:t> di ottobre – 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intermedio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degli alunni stranieri con insufficienze nel Primo Quadrimestre (Febbraio</a:t>
            </a:r>
            <a:r>
              <a:rPr lang="it-IT" sz="1200" dirty="0" smtClean="0"/>
              <a:t>) e/o dati </a:t>
            </a:r>
            <a:r>
              <a:rPr lang="it-IT" sz="1200" dirty="0" err="1" smtClean="0"/>
              <a:t>Segr</a:t>
            </a:r>
            <a:r>
              <a:rPr lang="it-IT" sz="1200" dirty="0" smtClean="0"/>
              <a:t>. didattica</a:t>
            </a:r>
            <a:endParaRPr lang="it-IT" sz="1200" dirty="0" smtClean="0"/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Rilevazione dei dati relativi ai recuperi (Vicepresidenza </a:t>
            </a:r>
            <a:r>
              <a:rPr lang="it-IT" sz="1200" dirty="0" smtClean="0"/>
              <a:t> e </a:t>
            </a:r>
            <a:r>
              <a:rPr lang="it-IT" sz="1200" dirty="0" err="1" smtClean="0"/>
              <a:t>Segr</a:t>
            </a:r>
            <a:r>
              <a:rPr lang="it-IT" sz="1200" dirty="0" smtClean="0"/>
              <a:t>. </a:t>
            </a:r>
            <a:r>
              <a:rPr lang="it-IT" sz="1200" dirty="0" err="1" smtClean="0"/>
              <a:t>d</a:t>
            </a:r>
            <a:r>
              <a:rPr lang="it-IT" sz="1200" dirty="0" err="1" smtClean="0"/>
              <a:t>id</a:t>
            </a:r>
            <a:r>
              <a:rPr lang="it-IT" sz="1200" dirty="0" smtClean="0"/>
              <a:t>. – </a:t>
            </a:r>
            <a:r>
              <a:rPr lang="it-IT" sz="1200" dirty="0" smtClean="0"/>
              <a:t>Aprile)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finale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Numero alunni stranieri inizio e fine anno e confronto con l’anno precedente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Esito finale degli alunni stranieri(promozione, bocciatura, sospensione del giudizio)</a:t>
            </a:r>
          </a:p>
        </p:txBody>
      </p:sp>
      <p:sp>
        <p:nvSpPr>
          <p:cNvPr id="21" name="Ovale 20"/>
          <p:cNvSpPr/>
          <p:nvPr/>
        </p:nvSpPr>
        <p:spPr>
          <a:xfrm>
            <a:off x="2857488" y="2357430"/>
            <a:ext cx="2857520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85720" y="142852"/>
            <a:ext cx="4429156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Cosa: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Sito del Liceo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Supporti multimediali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Documenti previsti dalle Linee guida  per l’accoglienza e l’integrazione degli alunni stranieri febbraio  2014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Modelli di PDP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Moduli/Griglie osservative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Materiale informativo da pubblicare sul sito (vademecum,  articoli, link di siti, bibliografie, convegni e aggiornamenti,…)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Circolari e comunicazioni varie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Normativa</a:t>
            </a:r>
            <a:endParaRPr lang="it-IT" sz="12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286380" y="214290"/>
            <a:ext cx="3643338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Chi: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DS/DSGA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Assistenti amministrativi della Segreteria didattica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Funzione strumentale per l’inclusione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Referente per gli alunni stranieri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Docenti coordinatori e Consigli di classe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Commissione composizione classi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Genitori e 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Mediatore linguistico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Formazione docenti  sui DSA e la didattica inclusiva  e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214282" y="2357430"/>
            <a:ext cx="207170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Ingressi: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 di iscrizione alunni stranieri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Dati SIDI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Documentazione  immigrati e </a:t>
            </a:r>
            <a:r>
              <a:rPr lang="it-IT" sz="1200" dirty="0" err="1" smtClean="0"/>
              <a:t>docum</a:t>
            </a:r>
            <a:r>
              <a:rPr lang="it-IT" sz="1200" dirty="0" smtClean="0"/>
              <a:t>. proveniente da altre scuole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Fascicoli personali degli </a:t>
            </a:r>
            <a:r>
              <a:rPr lang="it-IT" sz="1200" dirty="0" smtClean="0"/>
              <a:t>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 smtClean="0"/>
              <a:t>D.S.</a:t>
            </a:r>
            <a:r>
              <a:rPr lang="it-IT" sz="1200" dirty="0" smtClean="0"/>
              <a:t> e DSGA organizzano: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Archiviazione materiale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Distribuzione compiti e pianificazione degli </a:t>
            </a:r>
            <a:r>
              <a:rPr lang="it-IT" sz="1200" dirty="0" smtClean="0"/>
              <a:t>interventi del personale della segreteria</a:t>
            </a:r>
            <a:endParaRPr lang="it-IT" sz="1200" dirty="0" smtClean="0"/>
          </a:p>
        </p:txBody>
      </p:sp>
      <p:sp>
        <p:nvSpPr>
          <p:cNvPr id="27" name="CasellaDiTesto 26"/>
          <p:cNvSpPr txBox="1"/>
          <p:nvPr/>
        </p:nvSpPr>
        <p:spPr>
          <a:xfrm>
            <a:off x="6215074" y="2571744"/>
            <a:ext cx="278611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Uscite: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Successo scolastico degli alunni stranieri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Eventuali </a:t>
            </a:r>
            <a:r>
              <a:rPr lang="it-IT" sz="1200" dirty="0" smtClean="0"/>
              <a:t>PDP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Relazione finale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 (Piano Annuale per l’Inclusione)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14282" y="5072074"/>
            <a:ext cx="292895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Come: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Definizione delle modalità di iscrizione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Passaggio di informazioni dalla Segreteria didattica a : DS, Funzione strumentale per l’inclusione, Referente per gli alunni stranieri, Docenti coordinatori  e </a:t>
            </a:r>
            <a:r>
              <a:rPr lang="it-IT" sz="1200" dirty="0" err="1" smtClean="0"/>
              <a:t>Cdc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e gli enti esterni, e col mediatore </a:t>
            </a:r>
            <a:r>
              <a:rPr lang="it-IT" sz="1200" dirty="0" smtClean="0"/>
              <a:t>linguistico</a:t>
            </a:r>
            <a:endParaRPr lang="it-IT" sz="1200" dirty="0" smtClean="0"/>
          </a:p>
        </p:txBody>
      </p:sp>
      <p:sp>
        <p:nvSpPr>
          <p:cNvPr id="31" name="CasellaDiTesto 30"/>
          <p:cNvSpPr txBox="1"/>
          <p:nvPr/>
        </p:nvSpPr>
        <p:spPr>
          <a:xfrm>
            <a:off x="3000364" y="2714620"/>
            <a:ext cx="278608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Principali attività: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Iscrizione/Documentazione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/gli enti esterni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Corsi italiano L2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Monitoraggi 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PAI</a:t>
            </a:r>
            <a:endParaRPr lang="it-IT" sz="1200" dirty="0"/>
          </a:p>
        </p:txBody>
      </p:sp>
      <p:sp>
        <p:nvSpPr>
          <p:cNvPr id="36" name="Freccia a destra 35"/>
          <p:cNvSpPr/>
          <p:nvPr/>
        </p:nvSpPr>
        <p:spPr>
          <a:xfrm>
            <a:off x="2428860" y="307181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5715008" y="300037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bidirezionale orizzontale 38"/>
          <p:cNvSpPr/>
          <p:nvPr/>
        </p:nvSpPr>
        <p:spPr>
          <a:xfrm rot="18594793">
            <a:off x="2373387" y="3719709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bidirezionale orizzontale 39"/>
          <p:cNvSpPr/>
          <p:nvPr/>
        </p:nvSpPr>
        <p:spPr>
          <a:xfrm rot="2781130">
            <a:off x="5523088" y="3858231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bidirezionale orizzontale 40"/>
          <p:cNvSpPr/>
          <p:nvPr/>
        </p:nvSpPr>
        <p:spPr>
          <a:xfrm rot="5400000">
            <a:off x="6643703" y="3929065"/>
            <a:ext cx="500063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curva 41"/>
          <p:cNvSpPr/>
          <p:nvPr/>
        </p:nvSpPr>
        <p:spPr>
          <a:xfrm rot="5400000">
            <a:off x="8492803" y="4437419"/>
            <a:ext cx="456626" cy="4400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001024" y="4929198"/>
            <a:ext cx="92866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Cosa migliorare e come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9" name="Freccia bidirezionale orizzontale 18"/>
          <p:cNvSpPr/>
          <p:nvPr/>
        </p:nvSpPr>
        <p:spPr>
          <a:xfrm rot="13913476">
            <a:off x="2843960" y="2356143"/>
            <a:ext cx="479401" cy="2456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 rot="18594793">
            <a:off x="4802280" y="2076635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347</Words>
  <Application>Microsoft Office PowerPoint</Application>
  <PresentationFormat>Presentazione su schermo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Fiorillo</dc:creator>
  <cp:lastModifiedBy>Rosa Fiorillo</cp:lastModifiedBy>
  <cp:revision>43</cp:revision>
  <dcterms:created xsi:type="dcterms:W3CDTF">2018-04-09T09:09:16Z</dcterms:created>
  <dcterms:modified xsi:type="dcterms:W3CDTF">2018-05-21T06:17:30Z</dcterms:modified>
</cp:coreProperties>
</file>